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7" r:id="rId4"/>
    <p:sldId id="258" r:id="rId5"/>
    <p:sldId id="259" r:id="rId6"/>
    <p:sldId id="260" r:id="rId7"/>
    <p:sldId id="267" r:id="rId8"/>
    <p:sldId id="261" r:id="rId9"/>
    <p:sldId id="262" r:id="rId10"/>
    <p:sldId id="263" r:id="rId11"/>
    <p:sldId id="273" r:id="rId12"/>
    <p:sldId id="264" r:id="rId13"/>
    <p:sldId id="265" r:id="rId14"/>
    <p:sldId id="268" r:id="rId15"/>
    <p:sldId id="269" r:id="rId16"/>
    <p:sldId id="270" r:id="rId17"/>
    <p:sldId id="271" r:id="rId18"/>
    <p:sldId id="274" r:id="rId19"/>
    <p:sldId id="283" r:id="rId20"/>
    <p:sldId id="280" r:id="rId21"/>
    <p:sldId id="282" r:id="rId22"/>
    <p:sldId id="275" r:id="rId23"/>
    <p:sldId id="276" r:id="rId24"/>
    <p:sldId id="277" r:id="rId25"/>
    <p:sldId id="278" r:id="rId26"/>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andra" initials="A" lastIdx="1" clrIdx="0">
    <p:extLst>
      <p:ext uri="{19B8F6BF-5375-455C-9EA6-DF929625EA0E}">
        <p15:presenceInfo xmlns:p15="http://schemas.microsoft.com/office/powerpoint/2012/main" userId="Aleksand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8932-DC48-4743-BAD9-30FDE1138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r-Latn-RS"/>
          </a:p>
        </p:txBody>
      </p:sp>
      <p:sp>
        <p:nvSpPr>
          <p:cNvPr id="3" name="Subtitle 2">
            <a:extLst>
              <a:ext uri="{FF2B5EF4-FFF2-40B4-BE49-F238E27FC236}">
                <a16:creationId xmlns:a16="http://schemas.microsoft.com/office/drawing/2014/main" id="{654BE1C8-2221-4E09-9D41-9B306A5C9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r-Latn-RS"/>
          </a:p>
        </p:txBody>
      </p:sp>
      <p:sp>
        <p:nvSpPr>
          <p:cNvPr id="4" name="Date Placeholder 3">
            <a:extLst>
              <a:ext uri="{FF2B5EF4-FFF2-40B4-BE49-F238E27FC236}">
                <a16:creationId xmlns:a16="http://schemas.microsoft.com/office/drawing/2014/main" id="{93EE24D1-EF6B-48BF-95F2-678D50B5A30E}"/>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5B03349D-DA66-42E9-A6B5-B623A41D1CB4}"/>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B6C9EC51-066D-49F9-8CCD-B299A65C3A35}"/>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3900412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E9BB-03C3-419C-8763-89A21115A385}"/>
              </a:ext>
            </a:extLst>
          </p:cNvPr>
          <p:cNvSpPr>
            <a:spLocks noGrp="1"/>
          </p:cNvSpPr>
          <p:nvPr>
            <p:ph type="title"/>
          </p:nvPr>
        </p:nvSpPr>
        <p:spPr/>
        <p:txBody>
          <a:bodyPr/>
          <a:lstStyle/>
          <a:p>
            <a:r>
              <a:rPr lang="en-US"/>
              <a:t>Click to edit Master title style</a:t>
            </a:r>
            <a:endParaRPr lang="sr-Latn-RS"/>
          </a:p>
        </p:txBody>
      </p:sp>
      <p:sp>
        <p:nvSpPr>
          <p:cNvPr id="3" name="Vertical Text Placeholder 2">
            <a:extLst>
              <a:ext uri="{FF2B5EF4-FFF2-40B4-BE49-F238E27FC236}">
                <a16:creationId xmlns:a16="http://schemas.microsoft.com/office/drawing/2014/main" id="{87ED2375-A237-4B6A-88FC-A977C9AB56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F577991B-7801-4AD4-A8CB-4012DB51F5F3}"/>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A522E9D9-39A3-4421-A6AA-E31DCE8EA027}"/>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CDAC72ED-4AE2-42C0-8396-7156B6100DF3}"/>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217076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59A47E-B0ED-4B86-B0F3-9641AF2B12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r-Latn-RS"/>
          </a:p>
        </p:txBody>
      </p:sp>
      <p:sp>
        <p:nvSpPr>
          <p:cNvPr id="3" name="Vertical Text Placeholder 2">
            <a:extLst>
              <a:ext uri="{FF2B5EF4-FFF2-40B4-BE49-F238E27FC236}">
                <a16:creationId xmlns:a16="http://schemas.microsoft.com/office/drawing/2014/main" id="{5743BDAF-0499-4828-AAC6-D944875B7A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59D14B48-63DF-4D1B-95C3-94F203BBB64B}"/>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43313E16-B18C-429F-9006-10D39E4C3C72}"/>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54B2BFB0-764E-41CD-85B0-18260AB2087F}"/>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25760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D3D1-AE7B-4417-B0F8-DF47255CB67B}"/>
              </a:ext>
            </a:extLst>
          </p:cNvPr>
          <p:cNvSpPr>
            <a:spLocks noGrp="1"/>
          </p:cNvSpPr>
          <p:nvPr>
            <p:ph type="title"/>
          </p:nvPr>
        </p:nvSpPr>
        <p:spPr/>
        <p:txBody>
          <a:body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D27D8F15-36CE-4749-9975-46FE9E8DB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3651ED34-98F5-4807-B300-1207330F6FDC}"/>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B89C5993-4835-418F-B893-5A988C9F74BD}"/>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643AD08C-94B5-4D24-BE64-F9784E6823CC}"/>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2038081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A3BD-C18B-492A-A03A-AD94F8834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r-Latn-RS"/>
          </a:p>
        </p:txBody>
      </p:sp>
      <p:sp>
        <p:nvSpPr>
          <p:cNvPr id="3" name="Text Placeholder 2">
            <a:extLst>
              <a:ext uri="{FF2B5EF4-FFF2-40B4-BE49-F238E27FC236}">
                <a16:creationId xmlns:a16="http://schemas.microsoft.com/office/drawing/2014/main" id="{1530880D-3F83-4913-B7CF-0451323A8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D57C7B-5400-4E79-992A-E24628E8BE1B}"/>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A72CC3DA-C2D7-40E9-8532-4B954E7495E0}"/>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453CAA4D-A154-419A-B031-6DC226604D2E}"/>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86937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E189-0E55-45A9-8B64-55365969A560}"/>
              </a:ext>
            </a:extLst>
          </p:cNvPr>
          <p:cNvSpPr>
            <a:spLocks noGrp="1"/>
          </p:cNvSpPr>
          <p:nvPr>
            <p:ph type="title"/>
          </p:nvPr>
        </p:nvSpPr>
        <p:spPr/>
        <p:txBody>
          <a:body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00FC58E7-61E1-46A1-AB24-FEF0A51245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Content Placeholder 3">
            <a:extLst>
              <a:ext uri="{FF2B5EF4-FFF2-40B4-BE49-F238E27FC236}">
                <a16:creationId xmlns:a16="http://schemas.microsoft.com/office/drawing/2014/main" id="{154E6944-BFF4-45B1-AF12-EAA60C9CB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5" name="Date Placeholder 4">
            <a:extLst>
              <a:ext uri="{FF2B5EF4-FFF2-40B4-BE49-F238E27FC236}">
                <a16:creationId xmlns:a16="http://schemas.microsoft.com/office/drawing/2014/main" id="{2DF1AE47-1301-4BA4-B26F-B1AEA67DBC9A}"/>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6" name="Footer Placeholder 5">
            <a:extLst>
              <a:ext uri="{FF2B5EF4-FFF2-40B4-BE49-F238E27FC236}">
                <a16:creationId xmlns:a16="http://schemas.microsoft.com/office/drawing/2014/main" id="{FE302C1B-83D9-43E5-8A19-436A52AFEBDA}"/>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4385C831-DA36-4011-89DF-DF5F4F437EBC}"/>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380880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D4E5-DED5-4A9A-A361-224CFAE05F1A}"/>
              </a:ext>
            </a:extLst>
          </p:cNvPr>
          <p:cNvSpPr>
            <a:spLocks noGrp="1"/>
          </p:cNvSpPr>
          <p:nvPr>
            <p:ph type="title"/>
          </p:nvPr>
        </p:nvSpPr>
        <p:spPr>
          <a:xfrm>
            <a:off x="839788" y="365125"/>
            <a:ext cx="10515600" cy="1325563"/>
          </a:xfrm>
        </p:spPr>
        <p:txBody>
          <a:bodyPr/>
          <a:lstStyle/>
          <a:p>
            <a:r>
              <a:rPr lang="en-US"/>
              <a:t>Click to edit Master title style</a:t>
            </a:r>
            <a:endParaRPr lang="sr-Latn-RS"/>
          </a:p>
        </p:txBody>
      </p:sp>
      <p:sp>
        <p:nvSpPr>
          <p:cNvPr id="3" name="Text Placeholder 2">
            <a:extLst>
              <a:ext uri="{FF2B5EF4-FFF2-40B4-BE49-F238E27FC236}">
                <a16:creationId xmlns:a16="http://schemas.microsoft.com/office/drawing/2014/main" id="{B2101EA2-5F36-4105-85B4-CC7493FD33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655715-6E33-4BEB-9F9A-475160205B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5" name="Text Placeholder 4">
            <a:extLst>
              <a:ext uri="{FF2B5EF4-FFF2-40B4-BE49-F238E27FC236}">
                <a16:creationId xmlns:a16="http://schemas.microsoft.com/office/drawing/2014/main" id="{D9A29676-D422-4539-B97E-A3B55E17B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4E27A4-1CFF-4F28-99B9-CA9EA990E7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7" name="Date Placeholder 6">
            <a:extLst>
              <a:ext uri="{FF2B5EF4-FFF2-40B4-BE49-F238E27FC236}">
                <a16:creationId xmlns:a16="http://schemas.microsoft.com/office/drawing/2014/main" id="{9B57A32B-09D2-4FAB-8E38-55AE784696B6}"/>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8" name="Footer Placeholder 7">
            <a:extLst>
              <a:ext uri="{FF2B5EF4-FFF2-40B4-BE49-F238E27FC236}">
                <a16:creationId xmlns:a16="http://schemas.microsoft.com/office/drawing/2014/main" id="{278765CA-35F8-45DC-8A19-35F5EC041264}"/>
              </a:ext>
            </a:extLst>
          </p:cNvPr>
          <p:cNvSpPr>
            <a:spLocks noGrp="1"/>
          </p:cNvSpPr>
          <p:nvPr>
            <p:ph type="ftr" sz="quarter" idx="11"/>
          </p:nvPr>
        </p:nvSpPr>
        <p:spPr/>
        <p:txBody>
          <a:bodyPr/>
          <a:lstStyle/>
          <a:p>
            <a:endParaRPr lang="sr-Latn-RS"/>
          </a:p>
        </p:txBody>
      </p:sp>
      <p:sp>
        <p:nvSpPr>
          <p:cNvPr id="9" name="Slide Number Placeholder 8">
            <a:extLst>
              <a:ext uri="{FF2B5EF4-FFF2-40B4-BE49-F238E27FC236}">
                <a16:creationId xmlns:a16="http://schemas.microsoft.com/office/drawing/2014/main" id="{A1FA92A3-C217-4A5F-872B-8CDB79A2A934}"/>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271752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45FC-A36E-4364-B080-EBBC049B89AC}"/>
              </a:ext>
            </a:extLst>
          </p:cNvPr>
          <p:cNvSpPr>
            <a:spLocks noGrp="1"/>
          </p:cNvSpPr>
          <p:nvPr>
            <p:ph type="title"/>
          </p:nvPr>
        </p:nvSpPr>
        <p:spPr/>
        <p:txBody>
          <a:bodyPr/>
          <a:lstStyle/>
          <a:p>
            <a:r>
              <a:rPr lang="en-US"/>
              <a:t>Click to edit Master title style</a:t>
            </a:r>
            <a:endParaRPr lang="sr-Latn-RS"/>
          </a:p>
        </p:txBody>
      </p:sp>
      <p:sp>
        <p:nvSpPr>
          <p:cNvPr id="3" name="Date Placeholder 2">
            <a:extLst>
              <a:ext uri="{FF2B5EF4-FFF2-40B4-BE49-F238E27FC236}">
                <a16:creationId xmlns:a16="http://schemas.microsoft.com/office/drawing/2014/main" id="{898617DA-76EC-46FE-84DF-D83EE11388D8}"/>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4" name="Footer Placeholder 3">
            <a:extLst>
              <a:ext uri="{FF2B5EF4-FFF2-40B4-BE49-F238E27FC236}">
                <a16:creationId xmlns:a16="http://schemas.microsoft.com/office/drawing/2014/main" id="{C32B1EF5-B215-4518-A808-BA18FE2927E3}"/>
              </a:ext>
            </a:extLst>
          </p:cNvPr>
          <p:cNvSpPr>
            <a:spLocks noGrp="1"/>
          </p:cNvSpPr>
          <p:nvPr>
            <p:ph type="ftr" sz="quarter" idx="11"/>
          </p:nvPr>
        </p:nvSpPr>
        <p:spPr/>
        <p:txBody>
          <a:bodyPr/>
          <a:lstStyle/>
          <a:p>
            <a:endParaRPr lang="sr-Latn-RS"/>
          </a:p>
        </p:txBody>
      </p:sp>
      <p:sp>
        <p:nvSpPr>
          <p:cNvPr id="5" name="Slide Number Placeholder 4">
            <a:extLst>
              <a:ext uri="{FF2B5EF4-FFF2-40B4-BE49-F238E27FC236}">
                <a16:creationId xmlns:a16="http://schemas.microsoft.com/office/drawing/2014/main" id="{0CE0924D-B173-42B6-81A8-28A92C4A2185}"/>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3603072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8FBD8F-0F54-4E19-8790-EFC7EA1A194F}"/>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3" name="Footer Placeholder 2">
            <a:extLst>
              <a:ext uri="{FF2B5EF4-FFF2-40B4-BE49-F238E27FC236}">
                <a16:creationId xmlns:a16="http://schemas.microsoft.com/office/drawing/2014/main" id="{451F55C9-1BD2-4756-8C3C-CE967FA8543C}"/>
              </a:ext>
            </a:extLst>
          </p:cNvPr>
          <p:cNvSpPr>
            <a:spLocks noGrp="1"/>
          </p:cNvSpPr>
          <p:nvPr>
            <p:ph type="ftr" sz="quarter" idx="11"/>
          </p:nvPr>
        </p:nvSpPr>
        <p:spPr/>
        <p:txBody>
          <a:bodyPr/>
          <a:lstStyle/>
          <a:p>
            <a:endParaRPr lang="sr-Latn-RS"/>
          </a:p>
        </p:txBody>
      </p:sp>
      <p:sp>
        <p:nvSpPr>
          <p:cNvPr id="4" name="Slide Number Placeholder 3">
            <a:extLst>
              <a:ext uri="{FF2B5EF4-FFF2-40B4-BE49-F238E27FC236}">
                <a16:creationId xmlns:a16="http://schemas.microsoft.com/office/drawing/2014/main" id="{013D80C7-473A-4BE7-A526-C3FECADC7819}"/>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351060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F234-CB39-4AE8-8271-CA1FC2A10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101FE4E5-54B4-4BDE-98E6-FE5F9475CE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Text Placeholder 3">
            <a:extLst>
              <a:ext uri="{FF2B5EF4-FFF2-40B4-BE49-F238E27FC236}">
                <a16:creationId xmlns:a16="http://schemas.microsoft.com/office/drawing/2014/main" id="{89AECAAD-1B7C-4391-B4DB-9E57E2F3C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FE099-F81D-43A5-8AD0-86389BBEF4E1}"/>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6" name="Footer Placeholder 5">
            <a:extLst>
              <a:ext uri="{FF2B5EF4-FFF2-40B4-BE49-F238E27FC236}">
                <a16:creationId xmlns:a16="http://schemas.microsoft.com/office/drawing/2014/main" id="{048FB818-B39B-4708-ABC2-D47D3CFC4382}"/>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49ED0309-5925-4EDC-9A1E-D1A2DFD1CB37}"/>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3334309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5354-33E6-42B9-879A-A257D480BD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RS"/>
          </a:p>
        </p:txBody>
      </p:sp>
      <p:sp>
        <p:nvSpPr>
          <p:cNvPr id="3" name="Picture Placeholder 2">
            <a:extLst>
              <a:ext uri="{FF2B5EF4-FFF2-40B4-BE49-F238E27FC236}">
                <a16:creationId xmlns:a16="http://schemas.microsoft.com/office/drawing/2014/main" id="{AFD73413-48BD-43C8-BCCD-966E9C4AB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r-Latn-RS"/>
          </a:p>
        </p:txBody>
      </p:sp>
      <p:sp>
        <p:nvSpPr>
          <p:cNvPr id="4" name="Text Placeholder 3">
            <a:extLst>
              <a:ext uri="{FF2B5EF4-FFF2-40B4-BE49-F238E27FC236}">
                <a16:creationId xmlns:a16="http://schemas.microsoft.com/office/drawing/2014/main" id="{9C9D764D-7C37-4783-A5F8-D5A614D01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26FB4-06DB-4823-B104-817AB0C8E666}"/>
              </a:ext>
            </a:extLst>
          </p:cNvPr>
          <p:cNvSpPr>
            <a:spLocks noGrp="1"/>
          </p:cNvSpPr>
          <p:nvPr>
            <p:ph type="dt" sz="half" idx="10"/>
          </p:nvPr>
        </p:nvSpPr>
        <p:spPr/>
        <p:txBody>
          <a:bodyPr/>
          <a:lstStyle/>
          <a:p>
            <a:fld id="{941E8F11-3C21-407F-8FB2-AAD593B8DA07}" type="datetimeFigureOut">
              <a:rPr lang="sr-Latn-RS" smtClean="0"/>
              <a:t>28.12.2020.</a:t>
            </a:fld>
            <a:endParaRPr lang="sr-Latn-RS"/>
          </a:p>
        </p:txBody>
      </p:sp>
      <p:sp>
        <p:nvSpPr>
          <p:cNvPr id="6" name="Footer Placeholder 5">
            <a:extLst>
              <a:ext uri="{FF2B5EF4-FFF2-40B4-BE49-F238E27FC236}">
                <a16:creationId xmlns:a16="http://schemas.microsoft.com/office/drawing/2014/main" id="{1087E0EF-B2EE-4E13-9C63-11AD45BA201A}"/>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F31AC627-8B5F-4674-8DC8-ABD052C08CEF}"/>
              </a:ext>
            </a:extLst>
          </p:cNvPr>
          <p:cNvSpPr>
            <a:spLocks noGrp="1"/>
          </p:cNvSpPr>
          <p:nvPr>
            <p:ph type="sldNum" sz="quarter" idx="12"/>
          </p:nvPr>
        </p:nvSpPr>
        <p:spPr/>
        <p:txBody>
          <a:bodyPr/>
          <a:lstStyle/>
          <a:p>
            <a:fld id="{8473D985-739C-4F43-9DDC-746E8B407A44}" type="slidenum">
              <a:rPr lang="sr-Latn-RS" smtClean="0"/>
              <a:t>‹#›</a:t>
            </a:fld>
            <a:endParaRPr lang="sr-Latn-RS"/>
          </a:p>
        </p:txBody>
      </p:sp>
    </p:spTree>
    <p:extLst>
      <p:ext uri="{BB962C8B-B14F-4D97-AF65-F5344CB8AC3E}">
        <p14:creationId xmlns:p14="http://schemas.microsoft.com/office/powerpoint/2010/main" val="21967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8D0BFF-F761-4679-80A5-444139C5F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r-Latn-RS"/>
          </a:p>
        </p:txBody>
      </p:sp>
      <p:sp>
        <p:nvSpPr>
          <p:cNvPr id="3" name="Text Placeholder 2">
            <a:extLst>
              <a:ext uri="{FF2B5EF4-FFF2-40B4-BE49-F238E27FC236}">
                <a16:creationId xmlns:a16="http://schemas.microsoft.com/office/drawing/2014/main" id="{9AB894C3-13D4-42B6-84E0-9D98A2874B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AF7FCDC7-5918-41AA-9EFA-07F342D8FB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E8F11-3C21-407F-8FB2-AAD593B8DA07}" type="datetimeFigureOut">
              <a:rPr lang="sr-Latn-RS" smtClean="0"/>
              <a:t>28.12.2020.</a:t>
            </a:fld>
            <a:endParaRPr lang="sr-Latn-RS"/>
          </a:p>
        </p:txBody>
      </p:sp>
      <p:sp>
        <p:nvSpPr>
          <p:cNvPr id="5" name="Footer Placeholder 4">
            <a:extLst>
              <a:ext uri="{FF2B5EF4-FFF2-40B4-BE49-F238E27FC236}">
                <a16:creationId xmlns:a16="http://schemas.microsoft.com/office/drawing/2014/main" id="{EF782521-36A2-48B4-A100-3E953DCA7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r-Latn-RS"/>
          </a:p>
        </p:txBody>
      </p:sp>
      <p:sp>
        <p:nvSpPr>
          <p:cNvPr id="6" name="Slide Number Placeholder 5">
            <a:extLst>
              <a:ext uri="{FF2B5EF4-FFF2-40B4-BE49-F238E27FC236}">
                <a16:creationId xmlns:a16="http://schemas.microsoft.com/office/drawing/2014/main" id="{74091F00-AC0E-4B7A-8AC2-E48D3FAE3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3D985-739C-4F43-9DDC-746E8B407A44}" type="slidenum">
              <a:rPr lang="sr-Latn-RS" smtClean="0"/>
              <a:t>‹#›</a:t>
            </a:fld>
            <a:endParaRPr lang="sr-Latn-RS"/>
          </a:p>
        </p:txBody>
      </p:sp>
    </p:spTree>
    <p:extLst>
      <p:ext uri="{BB962C8B-B14F-4D97-AF65-F5344CB8AC3E}">
        <p14:creationId xmlns:p14="http://schemas.microsoft.com/office/powerpoint/2010/main" val="3866498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8AC1-E1BF-4D49-AD42-5F205C4E8961}"/>
              </a:ext>
            </a:extLst>
          </p:cNvPr>
          <p:cNvSpPr>
            <a:spLocks noGrp="1"/>
          </p:cNvSpPr>
          <p:nvPr>
            <p:ph type="ctrTitle"/>
          </p:nvPr>
        </p:nvSpPr>
        <p:spPr>
          <a:xfrm>
            <a:off x="7464614" y="2706255"/>
            <a:ext cx="4431822" cy="1966818"/>
          </a:xfrm>
        </p:spPr>
        <p:txBody>
          <a:bodyPr anchor="b">
            <a:normAutofit/>
          </a:bodyPr>
          <a:lstStyle/>
          <a:p>
            <a:pPr algn="l"/>
            <a:r>
              <a:rPr lang="sr-Latn-RS" sz="5400">
                <a:latin typeface="Times New Roman" panose="02020603050405020304" pitchFamily="18" charset="0"/>
                <a:cs typeface="Times New Roman" panose="02020603050405020304" pitchFamily="18" charset="0"/>
              </a:rPr>
              <a:t>Primer rada GIS platformi</a:t>
            </a:r>
          </a:p>
        </p:txBody>
      </p:sp>
      <p:sp>
        <p:nvSpPr>
          <p:cNvPr id="3" name="Subtitle 2">
            <a:extLst>
              <a:ext uri="{FF2B5EF4-FFF2-40B4-BE49-F238E27FC236}">
                <a16:creationId xmlns:a16="http://schemas.microsoft.com/office/drawing/2014/main" id="{00236FCC-A7FF-4E9E-BABB-BFEADDD86AB5}"/>
              </a:ext>
            </a:extLst>
          </p:cNvPr>
          <p:cNvSpPr>
            <a:spLocks noGrp="1"/>
          </p:cNvSpPr>
          <p:nvPr>
            <p:ph type="subTitle" idx="1"/>
          </p:nvPr>
        </p:nvSpPr>
        <p:spPr>
          <a:xfrm>
            <a:off x="5795888" y="5528603"/>
            <a:ext cx="6288259" cy="918793"/>
          </a:xfrm>
        </p:spPr>
        <p:txBody>
          <a:bodyPr anchor="t">
            <a:normAutofit/>
          </a:bodyPr>
          <a:lstStyle/>
          <a:p>
            <a:pPr algn="l"/>
            <a:r>
              <a:rPr lang="en-US" sz="1800">
                <a:latin typeface="Times New Roman" panose="02020603050405020304" pitchFamily="18" charset="0"/>
                <a:cs typeface="Times New Roman" panose="02020603050405020304" pitchFamily="18" charset="0"/>
              </a:rPr>
              <a:t>Student: </a:t>
            </a:r>
            <a:r>
              <a:rPr lang="sr-Latn-RS" sz="1800">
                <a:latin typeface="Times New Roman" panose="02020603050405020304" pitchFamily="18" charset="0"/>
                <a:cs typeface="Times New Roman" panose="02020603050405020304" pitchFamily="18" charset="0"/>
              </a:rPr>
              <a:t>Dušan Šljapić 585/19</a:t>
            </a:r>
            <a:r>
              <a:rPr lang="en-US" sz="1800">
                <a:latin typeface="Times New Roman" panose="02020603050405020304" pitchFamily="18" charset="0"/>
                <a:cs typeface="Times New Roman" panose="02020603050405020304" pitchFamily="18" charset="0"/>
              </a:rPr>
              <a:t>         Profesor: dr Minu</a:t>
            </a:r>
            <a:r>
              <a:rPr lang="sr-Latn-RS" sz="1800">
                <a:latin typeface="Times New Roman" panose="02020603050405020304" pitchFamily="18" charset="0"/>
                <a:cs typeface="Times New Roman" panose="02020603050405020304" pitchFamily="18" charset="0"/>
              </a:rPr>
              <a:t>čer Mesaroš</a:t>
            </a:r>
          </a:p>
          <a:p>
            <a:pPr algn="l"/>
            <a:r>
              <a:rPr lang="sr-Latn-RS" sz="1800">
                <a:latin typeface="Times New Roman" panose="02020603050405020304" pitchFamily="18" charset="0"/>
                <a:cs typeface="Times New Roman" panose="02020603050405020304" pitchFamily="18" charset="0"/>
              </a:rPr>
              <a:t>                                                          Asistent: msc Tijana Đorđević</a:t>
            </a:r>
            <a:endParaRPr lang="en-US" sz="1800">
              <a:latin typeface="Times New Roman" panose="02020603050405020304" pitchFamily="18" charset="0"/>
              <a:cs typeface="Times New Roman" panose="02020603050405020304" pitchFamily="18" charset="0"/>
            </a:endParaRPr>
          </a:p>
          <a:p>
            <a:pPr algn="l"/>
            <a:endParaRPr lang="sr-Latn-RS" sz="180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ap&#10;&#10;Description automatically generated">
            <a:extLst>
              <a:ext uri="{FF2B5EF4-FFF2-40B4-BE49-F238E27FC236}">
                <a16:creationId xmlns:a16="http://schemas.microsoft.com/office/drawing/2014/main" id="{870A7D2E-7921-4429-8AB0-970365069708}"/>
              </a:ext>
            </a:extLst>
          </p:cNvPr>
          <p:cNvPicPr>
            <a:picLocks noChangeAspect="1"/>
          </p:cNvPicPr>
          <p:nvPr/>
        </p:nvPicPr>
        <p:blipFill rotWithShape="1">
          <a:blip r:embed="rId2">
            <a:extLst>
              <a:ext uri="{28A0092B-C50C-407E-A947-70E740481C1C}">
                <a14:useLocalDpi xmlns:a14="http://schemas.microsoft.com/office/drawing/2010/main" val="0"/>
              </a:ext>
            </a:extLst>
          </a:blip>
          <a:srcRect t="1891" r="-1" b="53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224594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F09C-5D4D-44CD-84E4-6B24D60AD5D5}"/>
              </a:ext>
            </a:extLst>
          </p:cNvPr>
          <p:cNvSpPr>
            <a:spLocks noGrp="1"/>
          </p:cNvSpPr>
          <p:nvPr>
            <p:ph type="title"/>
          </p:nvPr>
        </p:nvSpPr>
        <p:spPr>
          <a:xfrm>
            <a:off x="0" y="5859262"/>
            <a:ext cx="12191999" cy="998738"/>
          </a:xfrm>
        </p:spPr>
        <p:txBody>
          <a:bodyPr>
            <a:normAutofit/>
          </a:bodyPr>
          <a:lstStyle/>
          <a:p>
            <a:pPr algn="just"/>
            <a:r>
              <a:rPr lang="sr-Latn-RS" sz="1800">
                <a:latin typeface="Times New Roman" panose="02020603050405020304" pitchFamily="18" charset="0"/>
                <a:cs typeface="Times New Roman" panose="02020603050405020304" pitchFamily="18" charset="0"/>
              </a:rPr>
              <a:t>Isti postupak je primenjen i na lejeru USA Major Cities, samo što su podaci odabrani za prikaz bili gradovi u Kaliforniji sa populacijom, prema podacima iz 2015-te godine, između 200000 i 300000 stanovnika.</a:t>
            </a:r>
          </a:p>
        </p:txBody>
      </p:sp>
      <p:pic>
        <p:nvPicPr>
          <p:cNvPr id="6" name="Content Placeholder 5" descr="Graphical user interface&#10;&#10;Description automatically generated">
            <a:extLst>
              <a:ext uri="{FF2B5EF4-FFF2-40B4-BE49-F238E27FC236}">
                <a16:creationId xmlns:a16="http://schemas.microsoft.com/office/drawing/2014/main" id="{807DFEC7-9467-49FC-AD07-C33BFFF47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087093" cy="5859263"/>
          </a:xfrm>
        </p:spPr>
      </p:pic>
    </p:spTree>
    <p:extLst>
      <p:ext uri="{BB962C8B-B14F-4D97-AF65-F5344CB8AC3E}">
        <p14:creationId xmlns:p14="http://schemas.microsoft.com/office/powerpoint/2010/main" val="168129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14FED-D8FA-42AA-A2F3-D2DE2A1F0355}"/>
              </a:ext>
            </a:extLst>
          </p:cNvPr>
          <p:cNvSpPr>
            <a:spLocks noGrp="1"/>
          </p:cNvSpPr>
          <p:nvPr>
            <p:ph type="title"/>
          </p:nvPr>
        </p:nvSpPr>
        <p:spPr>
          <a:xfrm>
            <a:off x="0" y="5999584"/>
            <a:ext cx="12192000" cy="858416"/>
          </a:xfrm>
        </p:spPr>
        <p:txBody>
          <a:bodyPr>
            <a:normAutofit/>
          </a:bodyPr>
          <a:lstStyle/>
          <a:p>
            <a:pPr algn="just"/>
            <a:r>
              <a:rPr lang="sr-Latn-RS" sz="1800">
                <a:latin typeface="Times New Roman" panose="02020603050405020304" pitchFamily="18" charset="0"/>
                <a:cs typeface="Times New Roman" panose="02020603050405020304" pitchFamily="18" charset="0"/>
              </a:rPr>
              <a:t>Način prikaza datih podataka možete promeniti levim klikom na opciju Change Style kod željenog lejera. </a:t>
            </a:r>
          </a:p>
        </p:txBody>
      </p:sp>
      <p:pic>
        <p:nvPicPr>
          <p:cNvPr id="5" name="Picture 4">
            <a:extLst>
              <a:ext uri="{FF2B5EF4-FFF2-40B4-BE49-F238E27FC236}">
                <a16:creationId xmlns:a16="http://schemas.microsoft.com/office/drawing/2014/main" id="{7BF93C13-84EC-40E0-BDD7-7E50F009B709}"/>
              </a:ext>
            </a:extLst>
          </p:cNvPr>
          <p:cNvPicPr>
            <a:picLocks noChangeAspect="1"/>
          </p:cNvPicPr>
          <p:nvPr/>
        </p:nvPicPr>
        <p:blipFill>
          <a:blip r:embed="rId2"/>
          <a:stretch>
            <a:fillRect/>
          </a:stretch>
        </p:blipFill>
        <p:spPr>
          <a:xfrm>
            <a:off x="-1" y="0"/>
            <a:ext cx="12151207" cy="5859624"/>
          </a:xfrm>
          <a:prstGeom prst="rect">
            <a:avLst/>
          </a:prstGeom>
        </p:spPr>
      </p:pic>
      <p:sp>
        <p:nvSpPr>
          <p:cNvPr id="6" name="Arrow: Down 5">
            <a:extLst>
              <a:ext uri="{FF2B5EF4-FFF2-40B4-BE49-F238E27FC236}">
                <a16:creationId xmlns:a16="http://schemas.microsoft.com/office/drawing/2014/main" id="{C2AF7F4F-3D43-490A-A765-7308FD5D305F}"/>
              </a:ext>
            </a:extLst>
          </p:cNvPr>
          <p:cNvSpPr/>
          <p:nvPr/>
        </p:nvSpPr>
        <p:spPr>
          <a:xfrm rot="10800000">
            <a:off x="559291" y="1735491"/>
            <a:ext cx="221943" cy="43953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330454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EBFA-4839-488D-93B8-D4A413A225F5}"/>
              </a:ext>
            </a:extLst>
          </p:cNvPr>
          <p:cNvSpPr>
            <a:spLocks noGrp="1"/>
          </p:cNvSpPr>
          <p:nvPr>
            <p:ph type="title"/>
          </p:nvPr>
        </p:nvSpPr>
        <p:spPr>
          <a:xfrm>
            <a:off x="0" y="5338341"/>
            <a:ext cx="12192000" cy="1519659"/>
          </a:xfrm>
        </p:spPr>
        <p:txBody>
          <a:bodyPr>
            <a:normAutofit/>
          </a:bodyPr>
          <a:lstStyle/>
          <a:p>
            <a:pPr algn="just"/>
            <a:r>
              <a:rPr lang="sr-Latn-RS" sz="1800">
                <a:latin typeface="Times New Roman" panose="02020603050405020304" pitchFamily="18" charset="0"/>
                <a:cs typeface="Times New Roman" panose="02020603050405020304" pitchFamily="18" charset="0"/>
              </a:rPr>
              <a:t>Otvara se kartica sa leve strane u kojoj birate koji podatak i na koji način želite da prikažete. Levi klik SELECT na odabrani način. Za potrebe ovog rada odabran je broj potvrđenih slučajeva u lejeru COVID-19 Cases US za prikaz takozvanom toplotnom mapom (Heat Map). </a:t>
            </a:r>
          </a:p>
        </p:txBody>
      </p:sp>
      <p:pic>
        <p:nvPicPr>
          <p:cNvPr id="5" name="Content Placeholder 4" descr="Map&#10;&#10;Description automatically generated">
            <a:extLst>
              <a:ext uri="{FF2B5EF4-FFF2-40B4-BE49-F238E27FC236}">
                <a16:creationId xmlns:a16="http://schemas.microsoft.com/office/drawing/2014/main" id="{A9EC44D7-DEEC-4B69-9D70-E6CC09A67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1083990" cy="5338341"/>
          </a:xfrm>
        </p:spPr>
      </p:pic>
      <p:sp>
        <p:nvSpPr>
          <p:cNvPr id="6" name="Arrow: Down 5">
            <a:extLst>
              <a:ext uri="{FF2B5EF4-FFF2-40B4-BE49-F238E27FC236}">
                <a16:creationId xmlns:a16="http://schemas.microsoft.com/office/drawing/2014/main" id="{0380F72E-2150-439A-8081-F02F282EAFEB}"/>
              </a:ext>
            </a:extLst>
          </p:cNvPr>
          <p:cNvSpPr/>
          <p:nvPr/>
        </p:nvSpPr>
        <p:spPr>
          <a:xfrm>
            <a:off x="1846555" y="665825"/>
            <a:ext cx="355107" cy="47051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8" name="Arrow: Down 7">
            <a:extLst>
              <a:ext uri="{FF2B5EF4-FFF2-40B4-BE49-F238E27FC236}">
                <a16:creationId xmlns:a16="http://schemas.microsoft.com/office/drawing/2014/main" id="{6BD4024D-FCEF-4E67-BC7F-49FD58C9849C}"/>
              </a:ext>
            </a:extLst>
          </p:cNvPr>
          <p:cNvSpPr/>
          <p:nvPr/>
        </p:nvSpPr>
        <p:spPr>
          <a:xfrm rot="5400000">
            <a:off x="1669001" y="4110362"/>
            <a:ext cx="355107" cy="58592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152101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7FE9-F023-49EA-8C2B-3D7F9CC2C16F}"/>
              </a:ext>
            </a:extLst>
          </p:cNvPr>
          <p:cNvSpPr>
            <a:spLocks noGrp="1"/>
          </p:cNvSpPr>
          <p:nvPr>
            <p:ph type="title"/>
          </p:nvPr>
        </p:nvSpPr>
        <p:spPr>
          <a:xfrm>
            <a:off x="0" y="5530044"/>
            <a:ext cx="12192000" cy="1325563"/>
          </a:xfrm>
        </p:spPr>
        <p:txBody>
          <a:bodyPr>
            <a:normAutofit/>
          </a:bodyPr>
          <a:lstStyle/>
          <a:p>
            <a:pPr algn="just"/>
            <a:r>
              <a:rPr lang="sr-Latn-RS" sz="1800">
                <a:latin typeface="Times New Roman" panose="02020603050405020304" pitchFamily="18" charset="0"/>
                <a:cs typeface="Times New Roman" panose="02020603050405020304" pitchFamily="18" charset="0"/>
              </a:rPr>
              <a:t>Zatim se otvra još jedna kartica u kojoj birate kojom simbologijom (Symbols) prikazujete podatke. Takođe podešavate koliko područje uticaja (Area of Influence), transparentnost (Transparency) i koliki domet vidljivosti (Visible Range) će imati podaci. Nakon što podesite to idete levim klikom na OK i zatim DONE.</a:t>
            </a:r>
          </a:p>
        </p:txBody>
      </p:sp>
      <p:pic>
        <p:nvPicPr>
          <p:cNvPr id="6" name="Content Placeholder 5" descr="Map&#10;&#10;Description automatically generated">
            <a:extLst>
              <a:ext uri="{FF2B5EF4-FFF2-40B4-BE49-F238E27FC236}">
                <a16:creationId xmlns:a16="http://schemas.microsoft.com/office/drawing/2014/main" id="{F8CB170C-640E-4F10-A797-232DB33BF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557067" cy="5530044"/>
          </a:xfrm>
        </p:spPr>
      </p:pic>
      <p:sp>
        <p:nvSpPr>
          <p:cNvPr id="7" name="Arrow: Down 6">
            <a:extLst>
              <a:ext uri="{FF2B5EF4-FFF2-40B4-BE49-F238E27FC236}">
                <a16:creationId xmlns:a16="http://schemas.microsoft.com/office/drawing/2014/main" id="{F09C0369-8BE7-4215-9774-CEBA45F3CD58}"/>
              </a:ext>
            </a:extLst>
          </p:cNvPr>
          <p:cNvSpPr/>
          <p:nvPr/>
        </p:nvSpPr>
        <p:spPr>
          <a:xfrm>
            <a:off x="2237173" y="887767"/>
            <a:ext cx="230820" cy="36398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8" name="Arrow: Down 7">
            <a:extLst>
              <a:ext uri="{FF2B5EF4-FFF2-40B4-BE49-F238E27FC236}">
                <a16:creationId xmlns:a16="http://schemas.microsoft.com/office/drawing/2014/main" id="{1D53A678-4A4C-4427-8597-6616E74C0AEE}"/>
              </a:ext>
            </a:extLst>
          </p:cNvPr>
          <p:cNvSpPr/>
          <p:nvPr/>
        </p:nvSpPr>
        <p:spPr>
          <a:xfrm rot="5400000">
            <a:off x="976543" y="3040602"/>
            <a:ext cx="186431" cy="32847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pic>
        <p:nvPicPr>
          <p:cNvPr id="9" name="Picture 8">
            <a:extLst>
              <a:ext uri="{FF2B5EF4-FFF2-40B4-BE49-F238E27FC236}">
                <a16:creationId xmlns:a16="http://schemas.microsoft.com/office/drawing/2014/main" id="{5A331E37-2F0A-416B-9F07-C9A971A2E054}"/>
              </a:ext>
            </a:extLst>
          </p:cNvPr>
          <p:cNvPicPr>
            <a:picLocks noChangeAspect="1"/>
          </p:cNvPicPr>
          <p:nvPr/>
        </p:nvPicPr>
        <p:blipFill>
          <a:blip r:embed="rId3"/>
          <a:stretch>
            <a:fillRect/>
          </a:stretch>
        </p:blipFill>
        <p:spPr>
          <a:xfrm>
            <a:off x="734818" y="3559946"/>
            <a:ext cx="341406" cy="225572"/>
          </a:xfrm>
          <a:prstGeom prst="rect">
            <a:avLst/>
          </a:prstGeom>
        </p:spPr>
      </p:pic>
      <p:pic>
        <p:nvPicPr>
          <p:cNvPr id="10" name="Picture 9">
            <a:extLst>
              <a:ext uri="{FF2B5EF4-FFF2-40B4-BE49-F238E27FC236}">
                <a16:creationId xmlns:a16="http://schemas.microsoft.com/office/drawing/2014/main" id="{2776BAD3-7484-468A-B260-4FE71646C7B1}"/>
              </a:ext>
            </a:extLst>
          </p:cNvPr>
          <p:cNvPicPr>
            <a:picLocks noChangeAspect="1"/>
          </p:cNvPicPr>
          <p:nvPr/>
        </p:nvPicPr>
        <p:blipFill>
          <a:blip r:embed="rId3"/>
          <a:stretch>
            <a:fillRect/>
          </a:stretch>
        </p:blipFill>
        <p:spPr>
          <a:xfrm>
            <a:off x="734818" y="3981128"/>
            <a:ext cx="341406" cy="225572"/>
          </a:xfrm>
          <a:prstGeom prst="rect">
            <a:avLst/>
          </a:prstGeom>
        </p:spPr>
      </p:pic>
      <p:pic>
        <p:nvPicPr>
          <p:cNvPr id="11" name="Picture 10">
            <a:extLst>
              <a:ext uri="{FF2B5EF4-FFF2-40B4-BE49-F238E27FC236}">
                <a16:creationId xmlns:a16="http://schemas.microsoft.com/office/drawing/2014/main" id="{8D390D2C-8AE1-4B94-8EAC-96B7AE19C44F}"/>
              </a:ext>
            </a:extLst>
          </p:cNvPr>
          <p:cNvPicPr>
            <a:picLocks noChangeAspect="1"/>
          </p:cNvPicPr>
          <p:nvPr/>
        </p:nvPicPr>
        <p:blipFill>
          <a:blip r:embed="rId4"/>
          <a:stretch>
            <a:fillRect/>
          </a:stretch>
        </p:blipFill>
        <p:spPr>
          <a:xfrm>
            <a:off x="904784" y="4730877"/>
            <a:ext cx="240436" cy="377985"/>
          </a:xfrm>
          <a:prstGeom prst="rect">
            <a:avLst/>
          </a:prstGeom>
        </p:spPr>
      </p:pic>
    </p:spTree>
    <p:extLst>
      <p:ext uri="{BB962C8B-B14F-4D97-AF65-F5344CB8AC3E}">
        <p14:creationId xmlns:p14="http://schemas.microsoft.com/office/powerpoint/2010/main" val="2187892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653D-B9B9-4908-B7BC-C38515506C18}"/>
              </a:ext>
            </a:extLst>
          </p:cNvPr>
          <p:cNvSpPr>
            <a:spLocks noGrp="1"/>
          </p:cNvSpPr>
          <p:nvPr>
            <p:ph type="title"/>
          </p:nvPr>
        </p:nvSpPr>
        <p:spPr>
          <a:xfrm>
            <a:off x="0" y="5930282"/>
            <a:ext cx="12192000" cy="927718"/>
          </a:xfrm>
        </p:spPr>
        <p:txBody>
          <a:bodyPr>
            <a:normAutofit/>
          </a:bodyPr>
          <a:lstStyle/>
          <a:p>
            <a:pPr algn="just"/>
            <a:r>
              <a:rPr lang="sr-Latn-RS" sz="1800">
                <a:latin typeface="Times New Roman" panose="02020603050405020304" pitchFamily="18" charset="0"/>
                <a:cs typeface="Times New Roman" panose="02020603050405020304" pitchFamily="18" charset="0"/>
              </a:rPr>
              <a:t>Kao rezulat toga dobijate jednu ovakvu mapu.</a:t>
            </a:r>
          </a:p>
        </p:txBody>
      </p:sp>
      <p:pic>
        <p:nvPicPr>
          <p:cNvPr id="6" name="Content Placeholder 5" descr="Map&#10;&#10;Description automatically generated">
            <a:extLst>
              <a:ext uri="{FF2B5EF4-FFF2-40B4-BE49-F238E27FC236}">
                <a16:creationId xmlns:a16="http://schemas.microsoft.com/office/drawing/2014/main" id="{8FFD459C-6276-48CF-9879-CB932F858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4262" cy="5930283"/>
          </a:xfrm>
        </p:spPr>
      </p:pic>
    </p:spTree>
    <p:extLst>
      <p:ext uri="{BB962C8B-B14F-4D97-AF65-F5344CB8AC3E}">
        <p14:creationId xmlns:p14="http://schemas.microsoft.com/office/powerpoint/2010/main" val="3625752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9839-FBCF-431A-B657-3B72D18F1EDA}"/>
              </a:ext>
            </a:extLst>
          </p:cNvPr>
          <p:cNvSpPr>
            <a:spLocks noGrp="1"/>
          </p:cNvSpPr>
          <p:nvPr>
            <p:ph type="title"/>
          </p:nvPr>
        </p:nvSpPr>
        <p:spPr>
          <a:xfrm>
            <a:off x="0" y="5504154"/>
            <a:ext cx="12192000" cy="1353845"/>
          </a:xfrm>
        </p:spPr>
        <p:txBody>
          <a:bodyPr>
            <a:normAutofit/>
          </a:bodyPr>
          <a:lstStyle/>
          <a:p>
            <a:pPr algn="just"/>
            <a:r>
              <a:rPr lang="sr-Latn-RS" sz="1800">
                <a:latin typeface="Times New Roman" panose="02020603050405020304" pitchFamily="18" charset="0"/>
                <a:cs typeface="Times New Roman" panose="02020603050405020304" pitchFamily="18" charset="0"/>
              </a:rPr>
              <a:t>Za merenje distance između dva mesta na mapi u gornjem desnom uglu koristimo opciju Measure zatim levi klik na početnu i dupli levi klik na krajnju lokaciju. Ispod je već proračunat rezultat, a sa strane možete podesiti u kojoj mernoj jedinici želite da prikažete dobijenu vrednost. Na datom primeru je premerena distanca između najvećeg žarišta u Kaliforniji i najbližeg grada koji odgovara ranije zadatom filteru. Takođe u opciji Measure možete meriti i lokaciju u geografskoj širini i dužini i površinu određenog porstora.</a:t>
            </a:r>
          </a:p>
        </p:txBody>
      </p:sp>
      <p:pic>
        <p:nvPicPr>
          <p:cNvPr id="6" name="Content Placeholder 5" descr="Map&#10;&#10;Description automatically generated">
            <a:extLst>
              <a:ext uri="{FF2B5EF4-FFF2-40B4-BE49-F238E27FC236}">
                <a16:creationId xmlns:a16="http://schemas.microsoft.com/office/drawing/2014/main" id="{1949AFA3-DBBD-4A27-A2B6-A799B97A5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293978" cy="5412986"/>
          </a:xfrm>
        </p:spPr>
      </p:pic>
      <p:sp>
        <p:nvSpPr>
          <p:cNvPr id="7" name="Arrow: Down 6">
            <a:extLst>
              <a:ext uri="{FF2B5EF4-FFF2-40B4-BE49-F238E27FC236}">
                <a16:creationId xmlns:a16="http://schemas.microsoft.com/office/drawing/2014/main" id="{F6CDE51D-C8B8-4EAF-9DE5-42E35BA3C038}"/>
              </a:ext>
            </a:extLst>
          </p:cNvPr>
          <p:cNvSpPr/>
          <p:nvPr/>
        </p:nvSpPr>
        <p:spPr>
          <a:xfrm>
            <a:off x="7794596" y="0"/>
            <a:ext cx="248573" cy="33735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8" name="Arrow: Down 7">
            <a:extLst>
              <a:ext uri="{FF2B5EF4-FFF2-40B4-BE49-F238E27FC236}">
                <a16:creationId xmlns:a16="http://schemas.microsoft.com/office/drawing/2014/main" id="{3B9F5914-C0A8-4DA4-B759-0E6CFB8F4826}"/>
              </a:ext>
            </a:extLst>
          </p:cNvPr>
          <p:cNvSpPr/>
          <p:nvPr/>
        </p:nvSpPr>
        <p:spPr>
          <a:xfrm rot="5400000">
            <a:off x="8955350" y="801210"/>
            <a:ext cx="244136" cy="25745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9" name="Arrow: Down 8">
            <a:extLst>
              <a:ext uri="{FF2B5EF4-FFF2-40B4-BE49-F238E27FC236}">
                <a16:creationId xmlns:a16="http://schemas.microsoft.com/office/drawing/2014/main" id="{5CE35D7F-281B-4940-BBCA-01AB3D9CDA62}"/>
              </a:ext>
            </a:extLst>
          </p:cNvPr>
          <p:cNvSpPr/>
          <p:nvPr/>
        </p:nvSpPr>
        <p:spPr>
          <a:xfrm>
            <a:off x="7901126" y="577049"/>
            <a:ext cx="142043" cy="23081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10" name="Arrow: Down 9">
            <a:extLst>
              <a:ext uri="{FF2B5EF4-FFF2-40B4-BE49-F238E27FC236}">
                <a16:creationId xmlns:a16="http://schemas.microsoft.com/office/drawing/2014/main" id="{24ADA910-9159-49BC-89C3-32C8C6469F56}"/>
              </a:ext>
            </a:extLst>
          </p:cNvPr>
          <p:cNvSpPr/>
          <p:nvPr/>
        </p:nvSpPr>
        <p:spPr>
          <a:xfrm rot="10800000">
            <a:off x="7803472" y="1367161"/>
            <a:ext cx="230820" cy="37286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41136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30E-D1FD-4F2D-99A6-650073C8D1EF}"/>
              </a:ext>
            </a:extLst>
          </p:cNvPr>
          <p:cNvSpPr>
            <a:spLocks noGrp="1"/>
          </p:cNvSpPr>
          <p:nvPr>
            <p:ph type="title"/>
          </p:nvPr>
        </p:nvSpPr>
        <p:spPr>
          <a:xfrm>
            <a:off x="0" y="5877017"/>
            <a:ext cx="12192000" cy="980983"/>
          </a:xfrm>
        </p:spPr>
        <p:txBody>
          <a:bodyPr>
            <a:normAutofit/>
          </a:bodyPr>
          <a:lstStyle/>
          <a:p>
            <a:pPr algn="just"/>
            <a:r>
              <a:rPr lang="sr-Latn-RS" sz="1800">
                <a:latin typeface="Times New Roman" panose="02020603050405020304" pitchFamily="18" charset="0"/>
                <a:cs typeface="Times New Roman" panose="02020603050405020304" pitchFamily="18" charset="0"/>
              </a:rPr>
              <a:t>Isti postupak je urađen i za dobijanje udaljenosti najvećeg žarišta u Kaliforniji od najudaljenijeg grada koji zadovoljava prethodno zadate kriterijume.</a:t>
            </a:r>
          </a:p>
        </p:txBody>
      </p:sp>
      <p:pic>
        <p:nvPicPr>
          <p:cNvPr id="6" name="Content Placeholder 5" descr="Map&#10;&#10;Description automatically generated">
            <a:extLst>
              <a:ext uri="{FF2B5EF4-FFF2-40B4-BE49-F238E27FC236}">
                <a16:creationId xmlns:a16="http://schemas.microsoft.com/office/drawing/2014/main" id="{E958F49C-5AD5-4C11-BF16-B90C50F456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074584" cy="5805997"/>
          </a:xfrm>
        </p:spPr>
      </p:pic>
    </p:spTree>
    <p:extLst>
      <p:ext uri="{BB962C8B-B14F-4D97-AF65-F5344CB8AC3E}">
        <p14:creationId xmlns:p14="http://schemas.microsoft.com/office/powerpoint/2010/main" val="141259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60C8-4F3E-4769-AC3A-C07496CDF40E}"/>
              </a:ext>
            </a:extLst>
          </p:cNvPr>
          <p:cNvSpPr>
            <a:spLocks noGrp="1"/>
          </p:cNvSpPr>
          <p:nvPr>
            <p:ph type="title"/>
          </p:nvPr>
        </p:nvSpPr>
        <p:spPr>
          <a:xfrm>
            <a:off x="0" y="6027938"/>
            <a:ext cx="12192000" cy="830062"/>
          </a:xfrm>
        </p:spPr>
        <p:txBody>
          <a:bodyPr>
            <a:normAutofit/>
          </a:bodyPr>
          <a:lstStyle/>
          <a:p>
            <a:pPr algn="just"/>
            <a:r>
              <a:rPr lang="sr-Latn-RS" sz="1800">
                <a:latin typeface="Times New Roman" panose="02020603050405020304" pitchFamily="18" charset="0"/>
                <a:cs typeface="Times New Roman" panose="02020603050405020304" pitchFamily="18" charset="0"/>
              </a:rPr>
              <a:t>Levim klikom na objekat saznajete njegove osnovne informacije. Na ovom primeru su predstavljene osnovne informacije o najudaljenijem gradu od žarišta u Kaliforniji, koji ispunjava prethodno date uslove, gradu Fremontu.</a:t>
            </a:r>
          </a:p>
        </p:txBody>
      </p:sp>
      <p:pic>
        <p:nvPicPr>
          <p:cNvPr id="6" name="Content Placeholder 5" descr="Map&#10;&#10;Description automatically generated">
            <a:extLst>
              <a:ext uri="{FF2B5EF4-FFF2-40B4-BE49-F238E27FC236}">
                <a16:creationId xmlns:a16="http://schemas.microsoft.com/office/drawing/2014/main" id="{E6C24496-78C3-4FE7-9BF7-925B6F740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47146" cy="5850385"/>
          </a:xfrm>
        </p:spPr>
      </p:pic>
    </p:spTree>
    <p:extLst>
      <p:ext uri="{BB962C8B-B14F-4D97-AF65-F5344CB8AC3E}">
        <p14:creationId xmlns:p14="http://schemas.microsoft.com/office/powerpoint/2010/main" val="2975443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30FF-987D-4831-9A72-C555225FD79D}"/>
              </a:ext>
            </a:extLst>
          </p:cNvPr>
          <p:cNvSpPr>
            <a:spLocks noGrp="1"/>
          </p:cNvSpPr>
          <p:nvPr>
            <p:ph type="title"/>
          </p:nvPr>
        </p:nvSpPr>
        <p:spPr>
          <a:xfrm>
            <a:off x="130629" y="289249"/>
            <a:ext cx="6260840" cy="1839639"/>
          </a:xfrm>
        </p:spPr>
        <p:txBody>
          <a:bodyPr>
            <a:noAutofit/>
          </a:bodyPr>
          <a:lstStyle/>
          <a:p>
            <a:r>
              <a:rPr lang="sr-Latn-RS" sz="5400">
                <a:latin typeface="Times New Roman" panose="02020603050405020304" pitchFamily="18" charset="0"/>
                <a:cs typeface="Times New Roman" panose="02020603050405020304" pitchFamily="18" charset="0"/>
              </a:rPr>
              <a:t>Google Earth Engine</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Icon&#10;&#10;Description automatically generated">
            <a:extLst>
              <a:ext uri="{FF2B5EF4-FFF2-40B4-BE49-F238E27FC236}">
                <a16:creationId xmlns:a16="http://schemas.microsoft.com/office/drawing/2014/main" id="{890982D3-C744-433D-B91A-9143B3603A33}"/>
              </a:ext>
            </a:extLst>
          </p:cNvPr>
          <p:cNvPicPr>
            <a:picLocks noChangeAspect="1"/>
          </p:cNvPicPr>
          <p:nvPr/>
        </p:nvPicPr>
        <p:blipFill rotWithShape="1">
          <a:blip r:embed="rId2">
            <a:extLst>
              <a:ext uri="{28A0092B-C50C-407E-A947-70E740481C1C}">
                <a14:useLocalDpi xmlns:a14="http://schemas.microsoft.com/office/drawing/2010/main" val="0"/>
              </a:ext>
            </a:extLst>
          </a:blip>
          <a:srcRect l="3148" r="5223"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7575764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335790-B813-42C1-8854-212400A2F9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9042" cy="6858001"/>
          </a:xfrm>
        </p:spPr>
      </p:pic>
    </p:spTree>
    <p:extLst>
      <p:ext uri="{BB962C8B-B14F-4D97-AF65-F5344CB8AC3E}">
        <p14:creationId xmlns:p14="http://schemas.microsoft.com/office/powerpoint/2010/main" val="224590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8976E7DC-1A6B-446F-B6FB-AA91ADC77E6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524" r="3239"/>
          <a:stretch/>
        </p:blipFill>
        <p:spPr>
          <a:xfrm>
            <a:off x="5797543" y="10"/>
            <a:ext cx="6394152" cy="6857990"/>
          </a:xfrm>
          <a:prstGeom prst="rect">
            <a:avLst/>
          </a:prstGeom>
        </p:spPr>
      </p:pic>
      <p:pic>
        <p:nvPicPr>
          <p:cNvPr id="29" name="Picture 2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3619354-0AAC-45EC-AB1B-9BF939A17ADD}"/>
              </a:ext>
            </a:extLst>
          </p:cNvPr>
          <p:cNvSpPr>
            <a:spLocks noGrp="1"/>
          </p:cNvSpPr>
          <p:nvPr>
            <p:ph type="title"/>
          </p:nvPr>
        </p:nvSpPr>
        <p:spPr>
          <a:xfrm>
            <a:off x="804998" y="798445"/>
            <a:ext cx="4803636" cy="1311664"/>
          </a:xfrm>
        </p:spPr>
        <p:txBody>
          <a:bodyPr>
            <a:normAutofit/>
          </a:bodyPr>
          <a:lstStyle/>
          <a:p>
            <a:r>
              <a:rPr lang="sr-Latn-RS" sz="5400">
                <a:solidFill>
                  <a:srgbClr val="000000"/>
                </a:solidFill>
              </a:rPr>
              <a:t>ArcGIS Online</a:t>
            </a:r>
          </a:p>
        </p:txBody>
      </p:sp>
    </p:spTree>
    <p:extLst>
      <p:ext uri="{BB962C8B-B14F-4D97-AF65-F5344CB8AC3E}">
        <p14:creationId xmlns:p14="http://schemas.microsoft.com/office/powerpoint/2010/main" val="355982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7546A99-FAFD-46D0-B72A-7810E80DE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48321" cy="5542671"/>
          </a:xfrm>
        </p:spPr>
      </p:pic>
    </p:spTree>
    <p:extLst>
      <p:ext uri="{BB962C8B-B14F-4D97-AF65-F5344CB8AC3E}">
        <p14:creationId xmlns:p14="http://schemas.microsoft.com/office/powerpoint/2010/main" val="127389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433A-0209-476E-BDE0-32C314F7A482}"/>
              </a:ext>
            </a:extLst>
          </p:cNvPr>
          <p:cNvSpPr>
            <a:spLocks noGrp="1"/>
          </p:cNvSpPr>
          <p:nvPr>
            <p:ph type="title"/>
          </p:nvPr>
        </p:nvSpPr>
        <p:spPr>
          <a:xfrm>
            <a:off x="0" y="5532437"/>
            <a:ext cx="12192000" cy="1325563"/>
          </a:xfrm>
        </p:spPr>
        <p:txBody>
          <a:bodyPr>
            <a:normAutofit/>
          </a:bodyPr>
          <a:lstStyle/>
          <a:p>
            <a:r>
              <a:rPr lang="sr-Latn-RS" sz="1800">
                <a:latin typeface="Times New Roman" panose="02020603050405020304" pitchFamily="18" charset="0"/>
                <a:cs typeface="Times New Roman" panose="02020603050405020304" pitchFamily="18" charset="0"/>
              </a:rPr>
              <a:t>Na primeru vidimo kako izgleda opcija Console.</a:t>
            </a:r>
            <a:endParaRPr lang="en-US" sz="180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3786D0F3-85AE-44DE-9D18-1C641FC47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09516" cy="5532437"/>
          </a:xfrm>
        </p:spPr>
      </p:pic>
    </p:spTree>
    <p:extLst>
      <p:ext uri="{BB962C8B-B14F-4D97-AF65-F5344CB8AC3E}">
        <p14:creationId xmlns:p14="http://schemas.microsoft.com/office/powerpoint/2010/main" val="141308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BE2119-730A-4E58-B1F0-FCEA0C95FD75}"/>
              </a:ext>
            </a:extLst>
          </p:cNvPr>
          <p:cNvSpPr>
            <a:spLocks noGrp="1"/>
          </p:cNvSpPr>
          <p:nvPr>
            <p:ph type="title"/>
          </p:nvPr>
        </p:nvSpPr>
        <p:spPr>
          <a:xfrm>
            <a:off x="1297232" y="571816"/>
            <a:ext cx="9265771" cy="622836"/>
          </a:xfrm>
        </p:spPr>
        <p:txBody>
          <a:bodyPr>
            <a:noAutofit/>
          </a:bodyPr>
          <a:lstStyle/>
          <a:p>
            <a:r>
              <a:rPr lang="sr-Latn-RS" sz="5400">
                <a:latin typeface="Times New Roman" panose="02020603050405020304" pitchFamily="18" charset="0"/>
                <a:cs typeface="Times New Roman" panose="02020603050405020304" pitchFamily="18" charset="0"/>
              </a:rPr>
              <a:t>RStudio </a:t>
            </a:r>
          </a:p>
        </p:txBody>
      </p:sp>
      <p:pic>
        <p:nvPicPr>
          <p:cNvPr id="6" name="Picture 5">
            <a:extLst>
              <a:ext uri="{FF2B5EF4-FFF2-40B4-BE49-F238E27FC236}">
                <a16:creationId xmlns:a16="http://schemas.microsoft.com/office/drawing/2014/main" id="{A365CE4E-1DD1-4973-9FBF-7501BCC4E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 y="2581421"/>
            <a:ext cx="12186642" cy="4276579"/>
          </a:xfrm>
          <a:prstGeom prst="rect">
            <a:avLst/>
          </a:prstGeom>
        </p:spPr>
      </p:pic>
    </p:spTree>
    <p:extLst>
      <p:ext uri="{BB962C8B-B14F-4D97-AF65-F5344CB8AC3E}">
        <p14:creationId xmlns:p14="http://schemas.microsoft.com/office/powerpoint/2010/main" val="234810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73B1-39F1-40D7-B0E5-C84F66CFDDF0}"/>
              </a:ext>
            </a:extLst>
          </p:cNvPr>
          <p:cNvSpPr>
            <a:spLocks noGrp="1"/>
          </p:cNvSpPr>
          <p:nvPr>
            <p:ph type="title"/>
          </p:nvPr>
        </p:nvSpPr>
        <p:spPr>
          <a:xfrm>
            <a:off x="0" y="5514181"/>
            <a:ext cx="12192000" cy="1325563"/>
          </a:xfrm>
        </p:spPr>
        <p:txBody>
          <a:bodyPr/>
          <a:lstStyle/>
          <a:p>
            <a:endParaRPr lang="en-US"/>
          </a:p>
        </p:txBody>
      </p:sp>
      <p:pic>
        <p:nvPicPr>
          <p:cNvPr id="4" name="Picture 3">
            <a:extLst>
              <a:ext uri="{FF2B5EF4-FFF2-40B4-BE49-F238E27FC236}">
                <a16:creationId xmlns:a16="http://schemas.microsoft.com/office/drawing/2014/main" id="{97632325-0A4B-45D5-8DA0-4588EFC7F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5123" cy="6858000"/>
          </a:xfrm>
          <a:prstGeom prst="rect">
            <a:avLst/>
          </a:prstGeom>
        </p:spPr>
      </p:pic>
    </p:spTree>
    <p:extLst>
      <p:ext uri="{BB962C8B-B14F-4D97-AF65-F5344CB8AC3E}">
        <p14:creationId xmlns:p14="http://schemas.microsoft.com/office/powerpoint/2010/main" val="67031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DA52-3AC5-43CA-9865-32C6F79E2A19}"/>
              </a:ext>
            </a:extLst>
          </p:cNvPr>
          <p:cNvSpPr>
            <a:spLocks noGrp="1"/>
          </p:cNvSpPr>
          <p:nvPr>
            <p:ph type="title"/>
          </p:nvPr>
        </p:nvSpPr>
        <p:spPr>
          <a:xfrm>
            <a:off x="0" y="5530764"/>
            <a:ext cx="12192000" cy="1325563"/>
          </a:xfrm>
        </p:spPr>
        <p:txBody>
          <a:bodyPr/>
          <a:lstStyle/>
          <a:p>
            <a:endParaRPr lang="en-US"/>
          </a:p>
        </p:txBody>
      </p:sp>
      <p:pic>
        <p:nvPicPr>
          <p:cNvPr id="4" name="Picture 3">
            <a:extLst>
              <a:ext uri="{FF2B5EF4-FFF2-40B4-BE49-F238E27FC236}">
                <a16:creationId xmlns:a16="http://schemas.microsoft.com/office/drawing/2014/main" id="{F4D12C0F-C68C-4803-8C83-90A9DD4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6327"/>
          </a:xfrm>
          <a:prstGeom prst="rect">
            <a:avLst/>
          </a:prstGeom>
        </p:spPr>
      </p:pic>
    </p:spTree>
    <p:extLst>
      <p:ext uri="{BB962C8B-B14F-4D97-AF65-F5344CB8AC3E}">
        <p14:creationId xmlns:p14="http://schemas.microsoft.com/office/powerpoint/2010/main" val="196540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8858-0521-4FC4-B5C1-C5C3A3AB6B0B}"/>
              </a:ext>
            </a:extLst>
          </p:cNvPr>
          <p:cNvSpPr>
            <a:spLocks noGrp="1"/>
          </p:cNvSpPr>
          <p:nvPr>
            <p:ph type="title"/>
          </p:nvPr>
        </p:nvSpPr>
        <p:spPr>
          <a:xfrm>
            <a:off x="0" y="6260123"/>
            <a:ext cx="12192000" cy="596203"/>
          </a:xfrm>
        </p:spPr>
        <p:txBody>
          <a:bodyPr>
            <a:normAutofit/>
          </a:bodyPr>
          <a:lstStyle/>
          <a:p>
            <a:pPr algn="just"/>
            <a:r>
              <a:rPr lang="en-US" sz="1800">
                <a:latin typeface="Times New Roman" panose="02020603050405020304" pitchFamily="18" charset="0"/>
                <a:cs typeface="Times New Roman" panose="02020603050405020304" pitchFamily="18" charset="0"/>
              </a:rPr>
              <a:t>Na datom primeru se vidi autenti</a:t>
            </a:r>
            <a:r>
              <a:rPr lang="sr-Latn-RS" sz="1800">
                <a:latin typeface="Times New Roman" panose="02020603050405020304" pitchFamily="18" charset="0"/>
                <a:cs typeface="Times New Roman" panose="02020603050405020304" pitchFamily="18" charset="0"/>
              </a:rPr>
              <a:t>čnost i tačnost podataka u državi koja nosi broj distrikta 63</a:t>
            </a:r>
            <a:endParaRPr lang="en-US" sz="1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70BD9AD-EE84-46BE-AAE3-D40F7338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793059" cy="6260123"/>
          </a:xfrm>
          <a:prstGeom prst="rect">
            <a:avLst/>
          </a:prstGeom>
        </p:spPr>
      </p:pic>
    </p:spTree>
    <p:extLst>
      <p:ext uri="{BB962C8B-B14F-4D97-AF65-F5344CB8AC3E}">
        <p14:creationId xmlns:p14="http://schemas.microsoft.com/office/powerpoint/2010/main" val="1431039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Graphical user interface, map&#10;&#10;Description automatically generated">
            <a:extLst>
              <a:ext uri="{FF2B5EF4-FFF2-40B4-BE49-F238E27FC236}">
                <a16:creationId xmlns:a16="http://schemas.microsoft.com/office/drawing/2014/main" id="{7CFE5C2F-A1C2-46D7-A544-AC20B832CC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1"/>
            <a:ext cx="12188952" cy="6858001"/>
          </a:xfrm>
        </p:spPr>
      </p:pic>
    </p:spTree>
    <p:extLst>
      <p:ext uri="{BB962C8B-B14F-4D97-AF65-F5344CB8AC3E}">
        <p14:creationId xmlns:p14="http://schemas.microsoft.com/office/powerpoint/2010/main" val="947475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67B3-3217-45E4-98F2-0ABF680AF3D6}"/>
              </a:ext>
            </a:extLst>
          </p:cNvPr>
          <p:cNvSpPr>
            <a:spLocks noGrp="1"/>
          </p:cNvSpPr>
          <p:nvPr>
            <p:ph type="title"/>
          </p:nvPr>
        </p:nvSpPr>
        <p:spPr>
          <a:xfrm>
            <a:off x="149924" y="5965794"/>
            <a:ext cx="11008567" cy="743912"/>
          </a:xfrm>
        </p:spPr>
        <p:txBody>
          <a:bodyPr>
            <a:normAutofit/>
          </a:bodyPr>
          <a:lstStyle/>
          <a:p>
            <a:pPr algn="just"/>
            <a:r>
              <a:rPr lang="sr-Latn-RS" sz="1800">
                <a:latin typeface="Times New Roman" panose="02020603050405020304" pitchFamily="18" charset="0"/>
                <a:cs typeface="Times New Roman" panose="02020603050405020304" pitchFamily="18" charset="0"/>
              </a:rPr>
              <a:t>Da bi pronašli željeni lejer koji već postoji u online arhivi u gornjem levom uglu idete levi klik na opciju Add- Browse Living Atlas Layers</a:t>
            </a:r>
          </a:p>
        </p:txBody>
      </p:sp>
      <p:pic>
        <p:nvPicPr>
          <p:cNvPr id="6" name="Content Placeholder 5" descr="Map&#10;&#10;Description automatically generated">
            <a:extLst>
              <a:ext uri="{FF2B5EF4-FFF2-40B4-BE49-F238E27FC236}">
                <a16:creationId xmlns:a16="http://schemas.microsoft.com/office/drawing/2014/main" id="{7FFB66BD-B0CE-459C-92E9-FF0564028A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56255" cy="5788241"/>
          </a:xfrm>
        </p:spPr>
      </p:pic>
      <p:sp>
        <p:nvSpPr>
          <p:cNvPr id="14" name="Arrow: Down 13">
            <a:extLst>
              <a:ext uri="{FF2B5EF4-FFF2-40B4-BE49-F238E27FC236}">
                <a16:creationId xmlns:a16="http://schemas.microsoft.com/office/drawing/2014/main" id="{B8615730-8DB4-4B46-87F4-C67A23A906EA}"/>
              </a:ext>
            </a:extLst>
          </p:cNvPr>
          <p:cNvSpPr/>
          <p:nvPr/>
        </p:nvSpPr>
        <p:spPr>
          <a:xfrm rot="5400000">
            <a:off x="2068498" y="580718"/>
            <a:ext cx="390617" cy="55929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97613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9686-0824-496A-9945-CD8BF58083BB}"/>
              </a:ext>
            </a:extLst>
          </p:cNvPr>
          <p:cNvSpPr>
            <a:spLocks noGrp="1"/>
          </p:cNvSpPr>
          <p:nvPr>
            <p:ph type="title"/>
          </p:nvPr>
        </p:nvSpPr>
        <p:spPr>
          <a:xfrm>
            <a:off x="0" y="5761608"/>
            <a:ext cx="12100264" cy="1077550"/>
          </a:xfrm>
        </p:spPr>
        <p:txBody>
          <a:bodyPr>
            <a:normAutofit/>
          </a:bodyPr>
          <a:lstStyle/>
          <a:p>
            <a:pPr algn="just"/>
            <a:r>
              <a:rPr lang="sr-Latn-RS" sz="1800">
                <a:latin typeface="Times New Roman" panose="02020603050405020304" pitchFamily="18" charset="0"/>
                <a:cs typeface="Times New Roman" panose="02020603050405020304" pitchFamily="18" charset="0"/>
              </a:rPr>
              <a:t>Za potrebe ovog rada pretraženi su lejeri USA Major Cities by Esri i  COVID-19 Cases US by CSSE_GISandData. Kada je željeni lejer pronađen levim klikom na plus u donjem desnom uglu lejera se taj lejer dodaje na mapu.</a:t>
            </a:r>
          </a:p>
        </p:txBody>
      </p:sp>
      <p:pic>
        <p:nvPicPr>
          <p:cNvPr id="6" name="Content Placeholder 5" descr="Map&#10;&#10;Description automatically generated">
            <a:extLst>
              <a:ext uri="{FF2B5EF4-FFF2-40B4-BE49-F238E27FC236}">
                <a16:creationId xmlns:a16="http://schemas.microsoft.com/office/drawing/2014/main" id="{4E8132EB-A73A-4524-B59F-FFE2B022C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460"/>
            <a:ext cx="11950305" cy="5662147"/>
          </a:xfrm>
        </p:spPr>
      </p:pic>
      <p:sp>
        <p:nvSpPr>
          <p:cNvPr id="7" name="Arrow: Down 6">
            <a:extLst>
              <a:ext uri="{FF2B5EF4-FFF2-40B4-BE49-F238E27FC236}">
                <a16:creationId xmlns:a16="http://schemas.microsoft.com/office/drawing/2014/main" id="{3E1B0451-4D4E-4A42-B6D1-B0B2574B3031}"/>
              </a:ext>
            </a:extLst>
          </p:cNvPr>
          <p:cNvSpPr/>
          <p:nvPr/>
        </p:nvSpPr>
        <p:spPr>
          <a:xfrm rot="5400000">
            <a:off x="2787588" y="1926455"/>
            <a:ext cx="337352" cy="53266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197912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7F3F-81CC-4AF4-BBE3-8597E1D9D70B}"/>
              </a:ext>
            </a:extLst>
          </p:cNvPr>
          <p:cNvSpPr>
            <a:spLocks noGrp="1"/>
          </p:cNvSpPr>
          <p:nvPr>
            <p:ph type="title"/>
          </p:nvPr>
        </p:nvSpPr>
        <p:spPr>
          <a:xfrm>
            <a:off x="0" y="5859262"/>
            <a:ext cx="12192000" cy="998738"/>
          </a:xfrm>
        </p:spPr>
        <p:txBody>
          <a:bodyPr>
            <a:normAutofit/>
          </a:bodyPr>
          <a:lstStyle/>
          <a:p>
            <a:pPr algn="just"/>
            <a:r>
              <a:rPr lang="sr-Latn-RS" sz="1800">
                <a:latin typeface="Times New Roman" panose="02020603050405020304" pitchFamily="18" charset="0"/>
                <a:cs typeface="Times New Roman" panose="02020603050405020304" pitchFamily="18" charset="0"/>
              </a:rPr>
              <a:t>Za promenu mape osnove (basemap) koristi se opcija u gornjem levom uglu Basemap- otvara se padajući meni- levi klik na željenu mapu osnove. Za potrebe ovog rada uzeta je osnova Charted Territory Map. Zumirate na područje koje istražujete.</a:t>
            </a:r>
          </a:p>
        </p:txBody>
      </p:sp>
      <p:pic>
        <p:nvPicPr>
          <p:cNvPr id="6" name="Content Placeholder 5" descr="Map&#10;&#10;Description automatically generated">
            <a:extLst>
              <a:ext uri="{FF2B5EF4-FFF2-40B4-BE49-F238E27FC236}">
                <a16:creationId xmlns:a16="http://schemas.microsoft.com/office/drawing/2014/main" id="{82F857B3-12FF-4102-8731-4C4B84D1C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65580" cy="5859263"/>
          </a:xfrm>
        </p:spPr>
      </p:pic>
      <p:sp>
        <p:nvSpPr>
          <p:cNvPr id="7" name="Arrow: Down 6">
            <a:extLst>
              <a:ext uri="{FF2B5EF4-FFF2-40B4-BE49-F238E27FC236}">
                <a16:creationId xmlns:a16="http://schemas.microsoft.com/office/drawing/2014/main" id="{211A8FC4-A853-4EA6-835B-6DBAC201E906}"/>
              </a:ext>
            </a:extLst>
          </p:cNvPr>
          <p:cNvSpPr/>
          <p:nvPr/>
        </p:nvSpPr>
        <p:spPr>
          <a:xfrm rot="5400000">
            <a:off x="2031739" y="250593"/>
            <a:ext cx="207451" cy="45199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708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57-81F1-403C-9997-EA56B351487C}"/>
              </a:ext>
            </a:extLst>
          </p:cNvPr>
          <p:cNvSpPr>
            <a:spLocks noGrp="1"/>
          </p:cNvSpPr>
          <p:nvPr>
            <p:ph type="title"/>
          </p:nvPr>
        </p:nvSpPr>
        <p:spPr>
          <a:xfrm>
            <a:off x="62144" y="5708343"/>
            <a:ext cx="12129856" cy="1149658"/>
          </a:xfrm>
        </p:spPr>
        <p:txBody>
          <a:bodyPr>
            <a:normAutofit/>
          </a:bodyPr>
          <a:lstStyle/>
          <a:p>
            <a:pPr algn="just"/>
            <a:r>
              <a:rPr lang="sr-Latn-RS" sz="1800">
                <a:latin typeface="Times New Roman" panose="02020603050405020304" pitchFamily="18" charset="0"/>
                <a:cs typeface="Times New Roman" panose="02020603050405020304" pitchFamily="18" charset="0"/>
              </a:rPr>
              <a:t>Kada su lejeri dodati i mapa osnove podešena pristupa se prikazu i analizi željenih podataka. U kartici Content imamo pregled sadržaja naše karte. Da bi znali koji su raspoloživi podaci za manipulaciju određenog lejera otvaramo njegovu atributivnu tabelu levim klikom na Show Table. Pri tome se otvara padajući meni kod kog je bitno obratiti pažnju i na podatke i na klasu u koju su smešteni.</a:t>
            </a:r>
          </a:p>
        </p:txBody>
      </p:sp>
      <p:pic>
        <p:nvPicPr>
          <p:cNvPr id="6" name="Content Placeholder 5" descr="Chart, scatter chart&#10;&#10;Description automatically generated">
            <a:extLst>
              <a:ext uri="{FF2B5EF4-FFF2-40B4-BE49-F238E27FC236}">
                <a16:creationId xmlns:a16="http://schemas.microsoft.com/office/drawing/2014/main" id="{C9F2D736-C00D-4B78-90C1-64445770C1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833013" cy="5708342"/>
          </a:xfrm>
        </p:spPr>
      </p:pic>
      <p:sp>
        <p:nvSpPr>
          <p:cNvPr id="7" name="Arrow: Down 6">
            <a:extLst>
              <a:ext uri="{FF2B5EF4-FFF2-40B4-BE49-F238E27FC236}">
                <a16:creationId xmlns:a16="http://schemas.microsoft.com/office/drawing/2014/main" id="{990975FD-3E1A-4D0E-8FEC-821AAE4210BB}"/>
              </a:ext>
            </a:extLst>
          </p:cNvPr>
          <p:cNvSpPr/>
          <p:nvPr/>
        </p:nvSpPr>
        <p:spPr>
          <a:xfrm rot="10800000">
            <a:off x="428378" y="1695635"/>
            <a:ext cx="166426" cy="45276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16811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0144-B776-4F28-94C6-95479255D3F3}"/>
              </a:ext>
            </a:extLst>
          </p:cNvPr>
          <p:cNvSpPr>
            <a:spLocks noGrp="1"/>
          </p:cNvSpPr>
          <p:nvPr>
            <p:ph type="title"/>
          </p:nvPr>
        </p:nvSpPr>
        <p:spPr>
          <a:xfrm>
            <a:off x="0" y="5823751"/>
            <a:ext cx="12192000" cy="1034249"/>
          </a:xfrm>
        </p:spPr>
        <p:txBody>
          <a:bodyPr>
            <a:normAutofit/>
          </a:bodyPr>
          <a:lstStyle/>
          <a:p>
            <a:pPr algn="just"/>
            <a:r>
              <a:rPr lang="sr-Latn-RS" sz="1800">
                <a:latin typeface="Times New Roman" panose="02020603050405020304" pitchFamily="18" charset="0"/>
                <a:cs typeface="Times New Roman" panose="02020603050405020304" pitchFamily="18" charset="0"/>
              </a:rPr>
              <a:t>Kada odlučite koje podatke želite da predstavite možete ih filtrirati tako da samo oni ostanu vidljivi. Levi klik na opciju Filter, otvara se novi prozor zatim idete na opciju Edit. Otvara se ovakav prozor u kom birate šta želite da prikažete. Prva kolona označava klasu u kojoj je podatak, druga odnos podatka, a treća vrednost podatka. </a:t>
            </a:r>
          </a:p>
        </p:txBody>
      </p:sp>
      <p:pic>
        <p:nvPicPr>
          <p:cNvPr id="6" name="Content Placeholder 5" descr="Graphical user interface&#10;&#10;Description automatically generated">
            <a:extLst>
              <a:ext uri="{FF2B5EF4-FFF2-40B4-BE49-F238E27FC236}">
                <a16:creationId xmlns:a16="http://schemas.microsoft.com/office/drawing/2014/main" id="{4B103F82-4CB3-465A-8C02-394DF0466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1975205" cy="5823752"/>
          </a:xfrm>
        </p:spPr>
      </p:pic>
      <p:sp>
        <p:nvSpPr>
          <p:cNvPr id="7" name="Arrow: Down 6">
            <a:extLst>
              <a:ext uri="{FF2B5EF4-FFF2-40B4-BE49-F238E27FC236}">
                <a16:creationId xmlns:a16="http://schemas.microsoft.com/office/drawing/2014/main" id="{FE5D9F20-77A5-4DCF-A597-A945F23C6BA4}"/>
              </a:ext>
            </a:extLst>
          </p:cNvPr>
          <p:cNvSpPr/>
          <p:nvPr/>
        </p:nvSpPr>
        <p:spPr>
          <a:xfrm rot="5400000">
            <a:off x="4989251" y="1600200"/>
            <a:ext cx="301841" cy="45276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30334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CEA4-0593-4D35-A972-86881146CC34}"/>
              </a:ext>
            </a:extLst>
          </p:cNvPr>
          <p:cNvSpPr>
            <a:spLocks noGrp="1"/>
          </p:cNvSpPr>
          <p:nvPr>
            <p:ph type="title"/>
          </p:nvPr>
        </p:nvSpPr>
        <p:spPr>
          <a:xfrm>
            <a:off x="0" y="5672830"/>
            <a:ext cx="12192000" cy="1185169"/>
          </a:xfrm>
        </p:spPr>
        <p:txBody>
          <a:bodyPr>
            <a:normAutofit/>
          </a:bodyPr>
          <a:lstStyle/>
          <a:p>
            <a:pPr algn="just"/>
            <a:r>
              <a:rPr lang="sr-Latn-RS" sz="1800">
                <a:latin typeface="Times New Roman" panose="02020603050405020304" pitchFamily="18" charset="0"/>
                <a:cs typeface="Times New Roman" panose="02020603050405020304" pitchFamily="18" charset="0"/>
              </a:rPr>
              <a:t>Određujete podatke koje želite da prikažete. Za unošenje još jednog filtera se koristi opcija Add another expression. Za potrebe ovog rada na lejeru COVID-19 Cases US korišćeni su podaci o mestima sa preko 150000 potvrđenih slučajeva toga dana u Kaliforniji. Kada ste završili unos filtera obavezno kliknite na opciju APPLY FILTER kako bi se naredba filtriranja izvršila.</a:t>
            </a:r>
          </a:p>
        </p:txBody>
      </p:sp>
      <p:pic>
        <p:nvPicPr>
          <p:cNvPr id="6" name="Content Placeholder 5" descr="Graphical user interface&#10;&#10;Description automatically generated">
            <a:extLst>
              <a:ext uri="{FF2B5EF4-FFF2-40B4-BE49-F238E27FC236}">
                <a16:creationId xmlns:a16="http://schemas.microsoft.com/office/drawing/2014/main" id="{C1A4E0D8-8AD9-46EC-902E-A0D599D62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664869" cy="5672830"/>
          </a:xfrm>
        </p:spPr>
      </p:pic>
      <p:sp>
        <p:nvSpPr>
          <p:cNvPr id="7" name="Arrow: Down 6">
            <a:extLst>
              <a:ext uri="{FF2B5EF4-FFF2-40B4-BE49-F238E27FC236}">
                <a16:creationId xmlns:a16="http://schemas.microsoft.com/office/drawing/2014/main" id="{817B34AB-7554-4291-86EC-654352FCC197}"/>
              </a:ext>
            </a:extLst>
          </p:cNvPr>
          <p:cNvSpPr/>
          <p:nvPr/>
        </p:nvSpPr>
        <p:spPr>
          <a:xfrm rot="10800000">
            <a:off x="4931544" y="3773010"/>
            <a:ext cx="346229" cy="58592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
        <p:nvSpPr>
          <p:cNvPr id="8" name="Arrow: Down 7">
            <a:extLst>
              <a:ext uri="{FF2B5EF4-FFF2-40B4-BE49-F238E27FC236}">
                <a16:creationId xmlns:a16="http://schemas.microsoft.com/office/drawing/2014/main" id="{A196AB9F-BA95-4AEB-B01D-2F3A4BB67EC7}"/>
              </a:ext>
            </a:extLst>
          </p:cNvPr>
          <p:cNvSpPr/>
          <p:nvPr/>
        </p:nvSpPr>
        <p:spPr>
          <a:xfrm>
            <a:off x="6454066" y="1322773"/>
            <a:ext cx="381740" cy="55929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1520275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662</Words>
  <Application>Microsoft Office PowerPoint</Application>
  <PresentationFormat>Widescreen</PresentationFormat>
  <Paragraphs>22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Primer rada GIS platformi</vt:lpstr>
      <vt:lpstr>ArcGIS Online</vt:lpstr>
      <vt:lpstr>PowerPoint Presentation</vt:lpstr>
      <vt:lpstr>Da bi pronašli željeni lejer koji već postoji u online arhivi u gornjem levom uglu idete levi klik na opciju Add- Browse Living Atlas Layers</vt:lpstr>
      <vt:lpstr>Za potrebe ovog rada pretraženi su lejeri USA Major Cities by Esri i  COVID-19 Cases US by CSSE_GISandData. Kada je željeni lejer pronađen levim klikom na plus u donjem desnom uglu lejera se taj lejer dodaje na mapu.</vt:lpstr>
      <vt:lpstr>Za promenu mape osnove (basemap) koristi se opcija u gornjem levom uglu Basemap- otvara se padajući meni- levi klik na željenu mapu osnove. Za potrebe ovog rada uzeta je osnova Charted Territory Map. Zumirate na područje koje istražujete.</vt:lpstr>
      <vt:lpstr>Kada su lejeri dodati i mapa osnove podešena pristupa se prikazu i analizi željenih podataka. U kartici Content imamo pregled sadržaja naše karte. Da bi znali koji su raspoloživi podaci za manipulaciju određenog lejera otvaramo njegovu atributivnu tabelu levim klikom na Show Table. Pri tome se otvara padajući meni kod kog je bitno obratiti pažnju i na podatke i na klasu u koju su smešteni.</vt:lpstr>
      <vt:lpstr>Kada odlučite koje podatke želite da predstavite možete ih filtrirati tako da samo oni ostanu vidljivi. Levi klik na opciju Filter, otvara se novi prozor zatim idete na opciju Edit. Otvara se ovakav prozor u kom birate šta želite da prikažete. Prva kolona označava klasu u kojoj je podatak, druga odnos podatka, a treća vrednost podatka. </vt:lpstr>
      <vt:lpstr>Određujete podatke koje želite da prikažete. Za unošenje još jednog filtera se koristi opcija Add another expression. Za potrebe ovog rada na lejeru COVID-19 Cases US korišćeni su podaci o mestima sa preko 150000 potvrđenih slučajeva toga dana u Kaliforniji. Kada ste završili unos filtera obavezno kliknite na opciju APPLY FILTER kako bi se naredba filtriranja izvršila.</vt:lpstr>
      <vt:lpstr>Isti postupak je primenjen i na lejeru USA Major Cities, samo što su podaci odabrani za prikaz bili gradovi u Kaliforniji sa populacijom, prema podacima iz 2015-te godine, između 200000 i 300000 stanovnika.</vt:lpstr>
      <vt:lpstr>Način prikaza datih podataka možete promeniti levim klikom na opciju Change Style kod željenog lejera. </vt:lpstr>
      <vt:lpstr>Otvara se kartica sa leve strane u kojoj birate koji podatak i na koji način želite da prikažete. Levi klik SELECT na odabrani način. Za potrebe ovog rada odabran je broj potvrđenih slučajeva u lejeru COVID-19 Cases US za prikaz takozvanom toplotnom mapom (Heat Map). </vt:lpstr>
      <vt:lpstr>Zatim se otvra još jedna kartica u kojoj birate kojom simbologijom (Symbols) prikazujete podatke. Takođe podešavate koliko područje uticaja (Area of Influence), transparentnost (Transparency) i koliki domet vidljivosti (Visible Range) će imati podaci. Nakon što podesite to idete levim klikom na OK i zatim DONE.</vt:lpstr>
      <vt:lpstr>Kao rezulat toga dobijate jednu ovakvu mapu.</vt:lpstr>
      <vt:lpstr>Za merenje distance između dva mesta na mapi u gornjem desnom uglu koristimo opciju Measure zatim levi klik na početnu i dupli levi klik na krajnju lokaciju. Ispod je već proračunat rezultat, a sa strane možete podesiti u kojoj mernoj jedinici želite da prikažete dobijenu vrednost. Na datom primeru je premerena distanca između najvećeg žarišta u Kaliforniji i najbližeg grada koji odgovara ranije zadatom filteru. Takođe u opciji Measure možete meriti i lokaciju u geografskoj širini i dužini i površinu određenog porstora.</vt:lpstr>
      <vt:lpstr>Isti postupak je urađen i za dobijanje udaljenosti najvećeg žarišta u Kaliforniji od najudaljenijeg grada koji zadovoljava prethodno zadate kriterijume.</vt:lpstr>
      <vt:lpstr>Levim klikom na objekat saznajete njegove osnovne informacije. Na ovom primeru su predstavljene osnovne informacije o najudaljenijem gradu od žarišta u Kaliforniji, koji ispunjava prethodno date uslove, gradu Fremontu.</vt:lpstr>
      <vt:lpstr>Google Earth Engine</vt:lpstr>
      <vt:lpstr>PowerPoint Presentation</vt:lpstr>
      <vt:lpstr>PowerPoint Presentation</vt:lpstr>
      <vt:lpstr>Na primeru vidimo kako izgleda opcija Console.</vt:lpstr>
      <vt:lpstr>RStudio </vt:lpstr>
      <vt:lpstr>PowerPoint Presentation</vt:lpstr>
      <vt:lpstr>PowerPoint Presentation</vt:lpstr>
      <vt:lpstr>Na datom primeru se vidi autentičnost i tačnost podataka u državi koja nosi broj distrikta 63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 rada GIS platformi</dc:title>
  <dc:creator>Aleksandra</dc:creator>
  <cp:lastModifiedBy>Dusan</cp:lastModifiedBy>
  <cp:revision>9</cp:revision>
  <dcterms:created xsi:type="dcterms:W3CDTF">2020-12-18T04:03:38Z</dcterms:created>
  <dcterms:modified xsi:type="dcterms:W3CDTF">2020-12-28T09:26:07Z</dcterms:modified>
</cp:coreProperties>
</file>